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1BA3C4B-E888-48A4-9382-0237AB04E720}" type="datetimeFigureOut">
              <a:rPr lang="en-US" smtClean="0"/>
              <a:pPr/>
              <a:t>11/14/2011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796B2E4-2195-4A79-A7B2-D15B16E5E5F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deepintoscripture.com/2011/03/04/in-which-the-tour-of-philippi-continues-and-status-is-everything-pt4/" TargetMode="External"/><Relationship Id="rId13" Type="http://schemas.openxmlformats.org/officeDocument/2006/relationships/hyperlink" Target="http://en.wikipedia.org/wiki/Spartacus" TargetMode="External"/><Relationship Id="rId18" Type="http://schemas.openxmlformats.org/officeDocument/2006/relationships/hyperlink" Target="http://en.wikipedia.org/wiki/Slavery_in_ancient_Rome" TargetMode="External"/><Relationship Id="rId3" Type="http://schemas.openxmlformats.org/officeDocument/2006/relationships/hyperlink" Target="http://www.historyonthenet.com/Romans/slavery.htm" TargetMode="External"/><Relationship Id="rId7" Type="http://schemas.openxmlformats.org/officeDocument/2006/relationships/hyperlink" Target="http://sitemaker.umich.edu/mladjov/maps&amp;" TargetMode="External"/><Relationship Id="rId12" Type="http://schemas.openxmlformats.org/officeDocument/2006/relationships/hyperlink" Target="http://en.wikipedia.org/wiki/Eunus" TargetMode="External"/><Relationship Id="rId17" Type="http://schemas.openxmlformats.org/officeDocument/2006/relationships/hyperlink" Target="http://www.unrv.com/culture/roman-slavery.php" TargetMode="External"/><Relationship Id="rId2" Type="http://schemas.openxmlformats.org/officeDocument/2006/relationships/hyperlink" Target="http://www.historylearningsite.co.uk/roman_slaves.htm" TargetMode="External"/><Relationship Id="rId16" Type="http://schemas.openxmlformats.org/officeDocument/2006/relationships/hyperlink" Target="http://europeinpast.blogspot.com/2011/03/brutal-consequence-of-romes-marginal.html" TargetMode="External"/><Relationship Id="rId20" Type="http://schemas.openxmlformats.org/officeDocument/2006/relationships/hyperlink" Target="http://www.fordham.edu/halsall/ancient/slavery-romrep1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enelope.uchicago.edu/Thayer/E/Roman/Texts/secondary/SMIGRA*/Servus.html" TargetMode="External"/><Relationship Id="rId11" Type="http://schemas.openxmlformats.org/officeDocument/2006/relationships/hyperlink" Target="http://www.romanempire.net/romepage/PolCht/praetor.htm" TargetMode="External"/><Relationship Id="rId5" Type="http://schemas.openxmlformats.org/officeDocument/2006/relationships/hyperlink" Target="http://www.milism.net/saturnalia.htm" TargetMode="External"/><Relationship Id="rId15" Type="http://schemas.openxmlformats.org/officeDocument/2006/relationships/hyperlink" Target="http://www.netglimse.com/holidays/saturnalia/history_of_saturnalia.shtml" TargetMode="External"/><Relationship Id="rId10" Type="http://schemas.openxmlformats.org/officeDocument/2006/relationships/hyperlink" Target="http://activerain.com/blogsview/974254/history-of-auctions-101-1-1-early-roman-auctions" TargetMode="External"/><Relationship Id="rId19" Type="http://schemas.openxmlformats.org/officeDocument/2006/relationships/hyperlink" Target="http://www.bbc.co.uk/history/ancient/romans_01.shtml" TargetMode="External"/><Relationship Id="rId4" Type="http://schemas.openxmlformats.org/officeDocument/2006/relationships/hyperlink" Target="http://forums.canadiancontent.net/history/43435-three-roman-slave-rebellions.html" TargetMode="External"/><Relationship Id="rId9" Type="http://schemas.openxmlformats.org/officeDocument/2006/relationships/hyperlink" Target="http://cometomumma.blogspot.com/2011/06/rules.html" TargetMode="External"/><Relationship Id="rId14" Type="http://schemas.openxmlformats.org/officeDocument/2006/relationships/hyperlink" Target="http://en.wikipedia.org/wiki/Slavery_in_the_United_State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Slavery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Doug Rives</a:t>
            </a:r>
            <a:endParaRPr lang="en-US" dirty="0"/>
          </a:p>
        </p:txBody>
      </p:sp>
      <p:pic>
        <p:nvPicPr>
          <p:cNvPr id="30722" name="Picture 2" descr="http://www.historylearningsite.co.uk/fileadmin/historyLearningSite/roma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57600" cy="2527809"/>
          </a:xfrm>
          <a:prstGeom prst="rect">
            <a:avLst/>
          </a:prstGeom>
          <a:noFill/>
        </p:spPr>
      </p:pic>
      <p:pic>
        <p:nvPicPr>
          <p:cNvPr id="30724" name="Picture 4" descr="http://historylink102.com/rome-pic/roman-pes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505200"/>
            <a:ext cx="26098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Rebellions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Second Servile War</a:t>
            </a:r>
          </a:p>
          <a:p>
            <a:r>
              <a:rPr lang="en-US" dirty="0" smtClean="0"/>
              <a:t>Slaves revolted in Sicily </a:t>
            </a:r>
          </a:p>
          <a:p>
            <a:r>
              <a:rPr lang="en-US" dirty="0" smtClean="0"/>
              <a:t>Crushed by Army again</a:t>
            </a:r>
            <a:endParaRPr lang="en-US" dirty="0"/>
          </a:p>
        </p:txBody>
      </p:sp>
      <p:pic>
        <p:nvPicPr>
          <p:cNvPr id="9218" name="Picture 2" descr="http://www.sicilianculture.com/ital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143000"/>
            <a:ext cx="3800475" cy="4643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 Servile War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Spartacus</a:t>
            </a:r>
          </a:p>
          <a:p>
            <a:r>
              <a:rPr lang="en-US" dirty="0" smtClean="0"/>
              <a:t>Gladiator</a:t>
            </a:r>
          </a:p>
          <a:p>
            <a:r>
              <a:rPr lang="en-US" dirty="0" smtClean="0"/>
              <a:t>Broke out of training camp</a:t>
            </a:r>
          </a:p>
          <a:p>
            <a:r>
              <a:rPr lang="en-US" dirty="0" smtClean="0"/>
              <a:t>Looted nearby towns and gained members</a:t>
            </a:r>
          </a:p>
          <a:p>
            <a:r>
              <a:rPr lang="en-US" dirty="0" smtClean="0"/>
              <a:t>Government sent out weak army</a:t>
            </a:r>
          </a:p>
          <a:p>
            <a:r>
              <a:rPr lang="en-US" dirty="0" smtClean="0"/>
              <a:t>Rebels Crushed army</a:t>
            </a:r>
          </a:p>
          <a:p>
            <a:r>
              <a:rPr lang="en-US" dirty="0" smtClean="0"/>
              <a:t>Gained Mt. Vesuvius</a:t>
            </a:r>
          </a:p>
          <a:p>
            <a:endParaRPr lang="en-US" dirty="0"/>
          </a:p>
        </p:txBody>
      </p:sp>
      <p:pic>
        <p:nvPicPr>
          <p:cNvPr id="8194" name="Picture 2" descr="http://upload.wikimedia.org/wikipedia/commons/a/a8/Spartacus_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657600"/>
            <a:ext cx="1990725" cy="282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haunkenney.com/wp-content/uploads/2011/04/spartacus_the_slaves_revo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3352800"/>
            <a:ext cx="4953000" cy="327660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Third Servile War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By the time the </a:t>
            </a:r>
            <a:r>
              <a:rPr lang="en-US" b="1" dirty="0" err="1" smtClean="0">
                <a:solidFill>
                  <a:schemeClr val="bg1"/>
                </a:solidFill>
              </a:rPr>
              <a:t>gov</a:t>
            </a:r>
            <a:r>
              <a:rPr lang="en-US" b="1" dirty="0" smtClean="0">
                <a:solidFill>
                  <a:schemeClr val="bg1"/>
                </a:solidFill>
              </a:rPr>
              <a:t>. sent out another army Rebels numbered about 70,000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Spartacus decided to leave Vesuvius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On The way defeated two armies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Finally, the </a:t>
            </a:r>
            <a:r>
              <a:rPr lang="en-US" b="1" dirty="0" err="1" smtClean="0">
                <a:solidFill>
                  <a:schemeClr val="bg1"/>
                </a:solidFill>
              </a:rPr>
              <a:t>gov</a:t>
            </a:r>
            <a:r>
              <a:rPr lang="en-US" b="1" dirty="0" smtClean="0">
                <a:solidFill>
                  <a:schemeClr val="bg1"/>
                </a:solidFill>
              </a:rPr>
              <a:t>. sent out 10 legions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Killed or Crucified rebels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Spartacus assumedly died with his men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Freemen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Gained all rights of Citizenship when freed</a:t>
            </a:r>
          </a:p>
          <a:p>
            <a:r>
              <a:rPr lang="en-US" dirty="0" smtClean="0"/>
              <a:t>Except could not run for office</a:t>
            </a:r>
          </a:p>
          <a:p>
            <a:r>
              <a:rPr lang="en-US" dirty="0" smtClean="0"/>
              <a:t>Kids could run for office though</a:t>
            </a:r>
          </a:p>
          <a:p>
            <a:r>
              <a:rPr lang="en-US" dirty="0" smtClean="0"/>
              <a:t>Could have any job</a:t>
            </a:r>
          </a:p>
          <a:p>
            <a:r>
              <a:rPr lang="en-US" dirty="0" smtClean="0"/>
              <a:t>Freemen were not liked even though they were now free</a:t>
            </a:r>
            <a:endParaRPr lang="en-US" dirty="0"/>
          </a:p>
        </p:txBody>
      </p:sp>
      <p:pic>
        <p:nvPicPr>
          <p:cNvPr id="6146" name="Picture 2" descr="http://wakeupfromyourslumber.com/files/wakeupfromyourslumber/3/servitude_43795-300x2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343400"/>
            <a:ext cx="2857500" cy="2009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American </a:t>
            </a:r>
            <a:r>
              <a:rPr lang="en-US" dirty="0" err="1" smtClean="0"/>
              <a:t>nd</a:t>
            </a:r>
            <a:r>
              <a:rPr lang="en-US" dirty="0" smtClean="0"/>
              <a:t> Roman Slavery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American</a:t>
            </a:r>
          </a:p>
          <a:p>
            <a:r>
              <a:rPr lang="en-US" dirty="0" smtClean="0"/>
              <a:t>Based On Race</a:t>
            </a:r>
          </a:p>
          <a:p>
            <a:r>
              <a:rPr lang="en-US" dirty="0" smtClean="0"/>
              <a:t>Mistreated Slaves often</a:t>
            </a:r>
          </a:p>
          <a:p>
            <a:r>
              <a:rPr lang="en-US" dirty="0" smtClean="0"/>
              <a:t>Did Not have opportunity to be free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Romans	</a:t>
            </a:r>
          </a:p>
          <a:p>
            <a:r>
              <a:rPr lang="en-US" dirty="0" smtClean="0"/>
              <a:t>Treated Slaves well most of the time</a:t>
            </a:r>
          </a:p>
          <a:p>
            <a:r>
              <a:rPr lang="en-US" dirty="0" smtClean="0"/>
              <a:t>Could Be Free</a:t>
            </a:r>
          </a:p>
          <a:p>
            <a:r>
              <a:rPr lang="en-US" dirty="0" smtClean="0"/>
              <a:t>Were not shunned as much as in America	</a:t>
            </a:r>
            <a:endParaRPr lang="en-US" dirty="0"/>
          </a:p>
        </p:txBody>
      </p:sp>
      <p:pic>
        <p:nvPicPr>
          <p:cNvPr id="5122" name="Picture 2" descr="http://upload.wikimedia.org/wikipedia/commons/thumb/5/51/Legree.png/222px-Legre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9000" y="4743450"/>
            <a:ext cx="2114550" cy="211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Similarities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Were Sold in slave markets</a:t>
            </a:r>
          </a:p>
          <a:p>
            <a:r>
              <a:rPr lang="en-US" dirty="0" smtClean="0"/>
              <a:t>Both were used in manual labor</a:t>
            </a:r>
          </a:p>
          <a:p>
            <a:r>
              <a:rPr lang="en-US" dirty="0" smtClean="0"/>
              <a:t>Slaves were both taken from home countries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098" name="Picture 2" descr="http://www.the-romans.co.uk/g5/23.dressing_ha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276600"/>
            <a:ext cx="2743200" cy="33947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Saturnalia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Slaves and Masters traded places</a:t>
            </a:r>
          </a:p>
          <a:p>
            <a:r>
              <a:rPr lang="en-US" dirty="0" smtClean="0"/>
              <a:t>Honored Saturn</a:t>
            </a:r>
          </a:p>
          <a:p>
            <a:r>
              <a:rPr lang="en-US" dirty="0" smtClean="0"/>
              <a:t>Symbolizes golden age of man</a:t>
            </a:r>
          </a:p>
          <a:p>
            <a:r>
              <a:rPr lang="en-US" dirty="0" smtClean="0"/>
              <a:t>When all men were equal</a:t>
            </a:r>
            <a:endParaRPr lang="en-US" dirty="0"/>
          </a:p>
        </p:txBody>
      </p:sp>
      <p:pic>
        <p:nvPicPr>
          <p:cNvPr id="3074" name="Picture 2" descr="http://www.netglimse.com/images/events/saturnalia/saturnalia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333749"/>
            <a:ext cx="3810000" cy="352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Slavery ruined economy due to cheap labor</a:t>
            </a:r>
          </a:p>
          <a:p>
            <a:r>
              <a:rPr lang="en-US" dirty="0" smtClean="0"/>
              <a:t>True citizens could often not find a job</a:t>
            </a:r>
          </a:p>
          <a:p>
            <a:r>
              <a:rPr lang="en-US" dirty="0" smtClean="0"/>
              <a:t>Destroyed economy</a:t>
            </a:r>
          </a:p>
          <a:p>
            <a:endParaRPr lang="en-US" dirty="0"/>
          </a:p>
        </p:txBody>
      </p:sp>
      <p:pic>
        <p:nvPicPr>
          <p:cNvPr id="2050" name="Picture 2" descr="http://1.bp.blogspot.com/-J54GeIPmjf0/TY7b3eqKJtI/AAAAAAAAALE/pTuhxP86mZY/s1600/Roman-Gold-co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429000"/>
            <a:ext cx="4495800" cy="2247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 smtClean="0">
                <a:hlinkClick r:id="rId2"/>
              </a:rPr>
              <a:t>http://www.historylearningsite.co.uk/roman_slaves.htm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http://www.historyonthenet.com/Romans/slavery.htm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http://forums.canadiancontent.net/history/43435-three-roman-slave-rebellions.html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http://www.milism.net/saturnalia.htm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http://penelope.uchicago.edu/Thayer/E/Roman/Texts/secondary/SMIGRA*/Servus.html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http://sitemaker.umich.edu/mladjov/maps&amp;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http://deepintoscripture.com/2011/03/04/in-which-the-tour-of-philippi-continues-and-status-is-everything-pt4/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http://cometomumma.blogspot.com/2011/06/rules.html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http://activerain.com/blogsview/974254/history-of-auctions-101-1-1-early-roman-auctions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http://www.romanempire.net/romepage/PolCht/praetor.htm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http://en.wikipedia.org/wiki/Eunus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http://en.wikipedia.org/wiki/Spartacus</a:t>
            </a:r>
            <a:endParaRPr lang="en-US" dirty="0" smtClean="0"/>
          </a:p>
          <a:p>
            <a:r>
              <a:rPr lang="en-US" dirty="0" smtClean="0">
                <a:hlinkClick r:id="rId14"/>
              </a:rPr>
              <a:t>http://en.wikipedia.org/wiki/Slavery_in_the_United_States</a:t>
            </a:r>
            <a:endParaRPr lang="en-US" dirty="0" smtClean="0"/>
          </a:p>
          <a:p>
            <a:r>
              <a:rPr lang="en-US" dirty="0" smtClean="0">
                <a:hlinkClick r:id="rId15"/>
              </a:rPr>
              <a:t>http://www.netglimse.com/holidays/saturnalia/history_of_saturnalia.shtml</a:t>
            </a:r>
            <a:endParaRPr lang="en-US" dirty="0" smtClean="0"/>
          </a:p>
          <a:p>
            <a:r>
              <a:rPr lang="en-US" dirty="0" smtClean="0">
                <a:hlinkClick r:id="rId16"/>
              </a:rPr>
              <a:t>http://europeinpast.blogspot.com/2011/03/brutal-consequence-of-romes-marginal.html</a:t>
            </a:r>
            <a:endParaRPr lang="en-US" dirty="0" smtClean="0"/>
          </a:p>
          <a:p>
            <a:r>
              <a:rPr lang="en-US" dirty="0" smtClean="0">
                <a:hlinkClick r:id="rId17"/>
              </a:rPr>
              <a:t>http://www.unrv.com/culture/roman-slavery.php</a:t>
            </a:r>
            <a:endParaRPr lang="en-US" dirty="0" smtClean="0"/>
          </a:p>
          <a:p>
            <a:r>
              <a:rPr lang="en-US" dirty="0" smtClean="0">
                <a:hlinkClick r:id="rId18"/>
              </a:rPr>
              <a:t>http://en.wikipedia.org/wiki/Slavery_in_ancient_Rome</a:t>
            </a:r>
            <a:endParaRPr lang="en-US" dirty="0" smtClean="0"/>
          </a:p>
          <a:p>
            <a:r>
              <a:rPr lang="en-US" dirty="0" smtClean="0">
                <a:hlinkClick r:id="rId19"/>
              </a:rPr>
              <a:t>http://www.bbc.co.uk/history/ancient/romans_01.shtml</a:t>
            </a:r>
            <a:endParaRPr lang="en-US" dirty="0" smtClean="0"/>
          </a:p>
          <a:p>
            <a:r>
              <a:rPr lang="en-US" dirty="0" smtClean="0">
                <a:hlinkClick r:id="rId20"/>
              </a:rPr>
              <a:t>http://www.fordham.edu/halsall/ancient/slavery-romrep1.asp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Become a Slave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Captured In Battle</a:t>
            </a:r>
          </a:p>
          <a:p>
            <a:r>
              <a:rPr lang="en-US" dirty="0" smtClean="0"/>
              <a:t>Abandoned Child</a:t>
            </a:r>
          </a:p>
          <a:p>
            <a:r>
              <a:rPr lang="en-US" dirty="0" smtClean="0"/>
              <a:t>Sold as a Slave</a:t>
            </a:r>
          </a:p>
          <a:p>
            <a:r>
              <a:rPr lang="en-US" dirty="0" smtClean="0"/>
              <a:t>Child Of A Slave</a:t>
            </a:r>
          </a:p>
          <a:p>
            <a:r>
              <a:rPr lang="en-US" dirty="0" smtClean="0"/>
              <a:t>Crimes</a:t>
            </a:r>
          </a:p>
          <a:p>
            <a:r>
              <a:rPr lang="en-US" dirty="0" smtClean="0"/>
              <a:t>Evading Military Service</a:t>
            </a:r>
          </a:p>
          <a:p>
            <a:r>
              <a:rPr lang="en-US" dirty="0" smtClean="0"/>
              <a:t>Sailors Sold By Pirates</a:t>
            </a:r>
          </a:p>
        </p:txBody>
      </p:sp>
      <p:pic>
        <p:nvPicPr>
          <p:cNvPr id="17410" name="Picture 2" descr="http://i.dailymail.co.uk/i/pix/2009/01/14/article-1116242-030EA96B000005DC-246_468x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219200"/>
            <a:ext cx="3467100" cy="351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Did Slaves Normally Come From?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Mainly from captured Provinces</a:t>
            </a:r>
          </a:p>
          <a:p>
            <a:r>
              <a:rPr lang="en-US" dirty="0" smtClean="0"/>
              <a:t>Slave Market Sold them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6386" name="Picture 2" descr="http://sitemaker.umich.edu/mladjov/files/romanprovinces180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5095875" cy="3362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Slave Markets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Auctions</a:t>
            </a:r>
          </a:p>
          <a:p>
            <a:r>
              <a:rPr lang="en-US" dirty="0" smtClean="0"/>
              <a:t>Stood out in the Street or auction house</a:t>
            </a:r>
          </a:p>
          <a:p>
            <a:r>
              <a:rPr lang="en-US" dirty="0" smtClean="0"/>
              <a:t>Anyone could buy them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5362" name="Picture 2" descr="http://www.learner.org/courses/worldhistory/archive-files/2000/278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276600"/>
            <a:ext cx="4286250" cy="2819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did slaves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do any job around the house</a:t>
            </a:r>
          </a:p>
          <a:p>
            <a:r>
              <a:rPr lang="en-US" dirty="0" smtClean="0"/>
              <a:t>Teachers, cooks, farm or mine workers, hair dressers, Servant</a:t>
            </a:r>
            <a:endParaRPr lang="en-US" dirty="0"/>
          </a:p>
        </p:txBody>
      </p:sp>
      <p:pic>
        <p:nvPicPr>
          <p:cNvPr id="14338" name="Picture 2" descr="http://deepintoscripture.com/wp-content/uploads/2011/03/sla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048000"/>
            <a:ext cx="3810000" cy="339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 between Jobs of Slaves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Household Slaves treated better most of the time</a:t>
            </a:r>
          </a:p>
          <a:p>
            <a:r>
              <a:rPr lang="en-US" dirty="0" smtClean="0"/>
              <a:t>Cooks and Teachers were valuable</a:t>
            </a:r>
          </a:p>
          <a:p>
            <a:r>
              <a:rPr lang="en-US" dirty="0" smtClean="0"/>
              <a:t>Farmers and miners had to do hard work</a:t>
            </a:r>
          </a:p>
          <a:p>
            <a:r>
              <a:rPr lang="en-US" dirty="0" smtClean="0"/>
              <a:t>Miners were often killed in the mines</a:t>
            </a:r>
          </a:p>
          <a:p>
            <a:endParaRPr lang="en-US" dirty="0"/>
          </a:p>
        </p:txBody>
      </p:sp>
      <p:pic>
        <p:nvPicPr>
          <p:cNvPr id="13314" name="Picture 2" descr="http://www.granger.com/pix/FIA/ROM/0130860_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983736"/>
            <a:ext cx="3124200" cy="2874264"/>
          </a:xfrm>
          <a:prstGeom prst="rect">
            <a:avLst/>
          </a:prstGeom>
          <a:noFill/>
        </p:spPr>
      </p:pic>
      <p:pic>
        <p:nvPicPr>
          <p:cNvPr id="13316" name="Picture 4" descr="http://1.bp.blogspot.com/-PA23AcDMTVU/Tgb-D-FDmoI/AAAAAAAAAI0/UfTlB-PVnMs/s1600/roman_orgy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4269790"/>
            <a:ext cx="3886200" cy="25882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Freedom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Pay the amount used to buy you</a:t>
            </a:r>
          </a:p>
          <a:p>
            <a:r>
              <a:rPr lang="en-US" dirty="0" smtClean="0"/>
              <a:t>Very Hard</a:t>
            </a:r>
          </a:p>
          <a:p>
            <a:r>
              <a:rPr lang="en-US" dirty="0" smtClean="0"/>
              <a:t>Had No source of Income really</a:t>
            </a:r>
          </a:p>
          <a:p>
            <a:r>
              <a:rPr lang="en-US" dirty="0" smtClean="0"/>
              <a:t>Some Slaves were bought at ridiculous Prices</a:t>
            </a:r>
            <a:endParaRPr lang="en-US" dirty="0"/>
          </a:p>
        </p:txBody>
      </p:sp>
      <p:pic>
        <p:nvPicPr>
          <p:cNvPr id="12290" name="Picture 2" descr="Roman Slave Au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911084"/>
            <a:ext cx="4038600" cy="2946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Freedom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Freed by masters</a:t>
            </a:r>
          </a:p>
          <a:p>
            <a:r>
              <a:rPr lang="en-US" dirty="0" smtClean="0"/>
              <a:t>Had to go to the consul and show that you wanted this man to be free</a:t>
            </a:r>
            <a:endParaRPr lang="en-US" dirty="0"/>
          </a:p>
        </p:txBody>
      </p:sp>
      <p:pic>
        <p:nvPicPr>
          <p:cNvPr id="11266" name="Picture 2" descr="http://www.romanempire.net/romepage/images/TheForvmRomanvm/MosMaiorum/Scip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048000"/>
            <a:ext cx="5867400" cy="340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Slave rebellions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Servile War</a:t>
            </a:r>
          </a:p>
          <a:p>
            <a:r>
              <a:rPr lang="en-US" dirty="0" err="1" smtClean="0"/>
              <a:t>Eunus</a:t>
            </a:r>
            <a:r>
              <a:rPr lang="en-US" dirty="0" smtClean="0"/>
              <a:t>, a farmer, led them</a:t>
            </a:r>
          </a:p>
          <a:p>
            <a:r>
              <a:rPr lang="en-US" dirty="0" smtClean="0"/>
              <a:t>Claimed he was a prophet</a:t>
            </a:r>
          </a:p>
          <a:p>
            <a:r>
              <a:rPr lang="en-US" dirty="0" smtClean="0"/>
              <a:t>Crushed by Roman Army</a:t>
            </a:r>
            <a:endParaRPr lang="en-US" dirty="0"/>
          </a:p>
        </p:txBody>
      </p:sp>
      <p:pic>
        <p:nvPicPr>
          <p:cNvPr id="10242" name="Picture 2" descr="http://upload.wikimedia.org/wikipedia/commons/thumb/1/15/Euno22009si.jpg/220px-Euno22009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1981200"/>
            <a:ext cx="2755067" cy="381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</TotalTime>
  <Words>450</Words>
  <Application>Microsoft Office PowerPoint</Application>
  <PresentationFormat>On-screen Show (4:3)</PresentationFormat>
  <Paragraphs>119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Apex</vt:lpstr>
      <vt:lpstr>Slavery</vt:lpstr>
      <vt:lpstr>How To Become a Slave</vt:lpstr>
      <vt:lpstr>Where Did Slaves Normally Come From?</vt:lpstr>
      <vt:lpstr>Slave Markets</vt:lpstr>
      <vt:lpstr>What did slaves do?</vt:lpstr>
      <vt:lpstr>Difference between Jobs of Slaves</vt:lpstr>
      <vt:lpstr>Freedom</vt:lpstr>
      <vt:lpstr>Freedom (cont.)</vt:lpstr>
      <vt:lpstr>Slave rebellions</vt:lpstr>
      <vt:lpstr>Rebellions</vt:lpstr>
      <vt:lpstr>Third Servile War</vt:lpstr>
      <vt:lpstr>Third Servile War (cont.)</vt:lpstr>
      <vt:lpstr>Role of Freemen</vt:lpstr>
      <vt:lpstr>Difference between American nd Roman Slavery</vt:lpstr>
      <vt:lpstr>Similarities</vt:lpstr>
      <vt:lpstr>Saturnalia</vt:lpstr>
      <vt:lpstr>Economy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Slavery</dc:title>
  <dc:creator>Doug</dc:creator>
  <cp:lastModifiedBy>Rives,Douglas</cp:lastModifiedBy>
  <cp:revision>5</cp:revision>
  <dcterms:created xsi:type="dcterms:W3CDTF">2011-11-13T16:43:56Z</dcterms:created>
  <dcterms:modified xsi:type="dcterms:W3CDTF">2011-11-14T16:11:02Z</dcterms:modified>
</cp:coreProperties>
</file>